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77" r:id="rId4"/>
    <p:sldId id="901" r:id="rId5"/>
    <p:sldId id="896" r:id="rId6"/>
    <p:sldId id="900" r:id="rId7"/>
    <p:sldId id="894" r:id="rId8"/>
    <p:sldId id="899" r:id="rId9"/>
    <p:sldId id="898" r:id="rId10"/>
    <p:sldId id="27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k17x+ELfGgCTOXDTLx9qUC+dC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2"/>
    <p:restoredTop sz="85124"/>
  </p:normalViewPr>
  <p:slideViewPr>
    <p:cSldViewPr snapToGrid="0" snapToObjects="1">
      <p:cViewPr varScale="1">
        <p:scale>
          <a:sx n="102" d="100"/>
          <a:sy n="102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99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E4097-2F14-744F-A4BA-5BF082497EA0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872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E4097-2F14-744F-A4BA-5BF082497EA0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890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E4097-2F14-744F-A4BA-5BF082497EA0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5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E4097-2F14-744F-A4BA-5BF082497EA0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217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E4097-2F14-744F-A4BA-5BF082497EA0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512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nnensheet met opsomming">
  <p:cSld name="Binnensheet met opsomming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/>
          <p:nvPr/>
        </p:nvSpPr>
        <p:spPr>
          <a:xfrm>
            <a:off x="0" y="6177835"/>
            <a:ext cx="12192000" cy="680166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9" descr="Logo DANS bovenschrif wit transpara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700" y="6152434"/>
            <a:ext cx="1727200" cy="65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5339"/>
            <a:ext cx="12192000" cy="6917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139700" y="152219"/>
            <a:ext cx="11933480" cy="8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139700" y="1736725"/>
            <a:ext cx="115824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nnensheet met tekst">
  <p:cSld name="Binnensheet met tek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>
            <a:off x="0" y="6177835"/>
            <a:ext cx="12192000" cy="680166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0" descr="Logo DANS bovenschrif wit transpara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700" y="6152434"/>
            <a:ext cx="1727200" cy="65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5339"/>
            <a:ext cx="12192000" cy="69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139700" y="152219"/>
            <a:ext cx="11933480" cy="8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139700" y="1506538"/>
            <a:ext cx="11418316" cy="419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erste sheet">
  <p:cSld name="Eerste shee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0" y="6177835"/>
            <a:ext cx="12192000" cy="680166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 txBox="1"/>
          <p:nvPr/>
        </p:nvSpPr>
        <p:spPr>
          <a:xfrm>
            <a:off x="-6350" y="6305550"/>
            <a:ext cx="12096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dans.knaw.nl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DANS is een instituut van KNAW en NWO</a:t>
            </a:r>
            <a:endParaRPr/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15339"/>
            <a:ext cx="12192000" cy="69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743" y="55881"/>
            <a:ext cx="2570714" cy="98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218440" y="1520417"/>
            <a:ext cx="11947525" cy="139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219075" y="3144838"/>
            <a:ext cx="11947525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241F"/>
              </a:buClr>
              <a:buSzPts val="2800"/>
              <a:buNone/>
              <a:defRPr>
                <a:solidFill>
                  <a:srgbClr val="DC241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3"/>
          </p:nvPr>
        </p:nvSpPr>
        <p:spPr>
          <a:xfrm>
            <a:off x="237363" y="4590225"/>
            <a:ext cx="11871325" cy="43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4"/>
          </p:nvPr>
        </p:nvSpPr>
        <p:spPr>
          <a:xfrm>
            <a:off x="220540" y="5053498"/>
            <a:ext cx="118522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5"/>
          </p:nvPr>
        </p:nvSpPr>
        <p:spPr>
          <a:xfrm>
            <a:off x="237363" y="5540206"/>
            <a:ext cx="118522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atste sheet">
  <p:cSld name="Laatste shee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/>
          <p:nvPr/>
        </p:nvSpPr>
        <p:spPr>
          <a:xfrm>
            <a:off x="0" y="6177835"/>
            <a:ext cx="12192000" cy="680166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 txBox="1"/>
          <p:nvPr/>
        </p:nvSpPr>
        <p:spPr>
          <a:xfrm>
            <a:off x="-6350" y="6305550"/>
            <a:ext cx="12096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dans.knaw.nl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DANS is een instituut van KNAW en NWO</a:t>
            </a:r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15339"/>
            <a:ext cx="12192000" cy="69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743" y="55881"/>
            <a:ext cx="2570714" cy="98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142875" y="2157413"/>
            <a:ext cx="11947525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149225" y="3495186"/>
            <a:ext cx="11941175" cy="48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3"/>
          </p:nvPr>
        </p:nvSpPr>
        <p:spPr>
          <a:xfrm>
            <a:off x="149225" y="3984287"/>
            <a:ext cx="11941175" cy="48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4"/>
          </p:nvPr>
        </p:nvSpPr>
        <p:spPr>
          <a:xfrm>
            <a:off x="149225" y="4474033"/>
            <a:ext cx="11941175" cy="48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nnensheet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7835"/>
            <a:ext cx="12192000" cy="680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3"/>
            <a:ext cx="12192000" cy="691745"/>
          </a:xfrm>
          <a:prstGeom prst="rect">
            <a:avLst/>
          </a:prstGeom>
        </p:spPr>
      </p:pic>
      <p:sp>
        <p:nvSpPr>
          <p:cNvPr id="14" name="Title Placeholder 6"/>
          <p:cNvSpPr>
            <a:spLocks noGrp="1"/>
          </p:cNvSpPr>
          <p:nvPr>
            <p:ph type="title"/>
          </p:nvPr>
        </p:nvSpPr>
        <p:spPr>
          <a:xfrm>
            <a:off x="139700" y="152223"/>
            <a:ext cx="11933480" cy="82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39700" y="1736729"/>
            <a:ext cx="11582400" cy="3713163"/>
          </a:xfrm>
        </p:spPr>
        <p:txBody>
          <a:bodyPr/>
          <a:lstStyle>
            <a:lvl1pPr marL="342900" indent="-342900">
              <a:lnSpc>
                <a:spcPct val="90000"/>
              </a:lnSpc>
              <a:buFont typeface="Arial" charset="0"/>
              <a:buChar char="•"/>
              <a:defRPr sz="2100"/>
            </a:lvl1pPr>
          </a:lstStyle>
          <a:p>
            <a:pPr>
              <a:lnSpc>
                <a:spcPct val="90000"/>
              </a:lnSpc>
              <a:defRPr/>
            </a:pPr>
            <a:r>
              <a:rPr lang="nl-NL" sz="1500" dirty="0" err="1">
                <a:latin typeface="Verdana"/>
                <a:cs typeface="Verdana"/>
              </a:rPr>
              <a:t>Lorem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ipsum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dolor</a:t>
            </a:r>
            <a:r>
              <a:rPr lang="nl-NL" sz="1500" dirty="0">
                <a:latin typeface="Verdana"/>
                <a:cs typeface="Verdana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 err="1">
                <a:latin typeface="Verdana"/>
                <a:cs typeface="Verdana"/>
              </a:rPr>
              <a:t>Sit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amet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consectetuer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adipiscing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elit</a:t>
            </a:r>
            <a:r>
              <a:rPr lang="nl-NL" sz="1500" dirty="0">
                <a:latin typeface="Verdana"/>
                <a:cs typeface="Verdana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 err="1">
                <a:latin typeface="Verdana"/>
                <a:cs typeface="Verdana"/>
              </a:rPr>
              <a:t>Aenean</a:t>
            </a:r>
            <a:r>
              <a:rPr lang="nl-NL" sz="1500" dirty="0">
                <a:latin typeface="Verdana"/>
                <a:cs typeface="Verdana"/>
              </a:rPr>
              <a:t> commodo </a:t>
            </a:r>
            <a:r>
              <a:rPr lang="nl-NL" sz="1500" dirty="0" err="1">
                <a:latin typeface="Verdana"/>
                <a:cs typeface="Verdana"/>
              </a:rPr>
              <a:t>ligula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eget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dolor</a:t>
            </a:r>
            <a:r>
              <a:rPr lang="nl-NL" sz="1500" dirty="0">
                <a:latin typeface="Verdana"/>
                <a:cs typeface="Verdana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 err="1">
                <a:latin typeface="Verdana"/>
                <a:cs typeface="Verdana"/>
              </a:rPr>
              <a:t>Aenean</a:t>
            </a:r>
            <a:r>
              <a:rPr lang="nl-NL" sz="1500" dirty="0">
                <a:latin typeface="Verdana"/>
                <a:cs typeface="Verdana"/>
              </a:rPr>
              <a:t> massa.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>
                <a:latin typeface="Verdana"/>
                <a:cs typeface="Verdana"/>
              </a:rPr>
              <a:t>Cum </a:t>
            </a:r>
            <a:r>
              <a:rPr lang="nl-NL" sz="1500" dirty="0" err="1">
                <a:latin typeface="Verdana"/>
                <a:cs typeface="Verdana"/>
              </a:rPr>
              <a:t>sociis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natoque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penatibus</a:t>
            </a:r>
            <a:r>
              <a:rPr lang="nl-NL" sz="1500" dirty="0">
                <a:latin typeface="Verdana"/>
                <a:cs typeface="Verdana"/>
              </a:rPr>
              <a:t>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FDFF44-8F96-514C-AE4A-F9AF0F3298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5" y="6229551"/>
            <a:ext cx="1698725" cy="6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2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hyperlink" Target="https://knaw.us3.list-manage.com/subscribe?u=7e239f27770173adf851141f2&amp;id=46481009f9" TargetMode="External"/><Relationship Id="rId7" Type="http://schemas.openxmlformats.org/officeDocument/2006/relationships/hyperlink" Target="https://www.youtube.com/user/DANSDataArchiving" TargetMode="External"/><Relationship Id="rId12" Type="http://schemas.openxmlformats.org/officeDocument/2006/relationships/hyperlink" Target="http://www.dans.knaw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hyperlink" Target="https://twitter.com/DANS_knaw_nwo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s://www.edata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65EF-1D7E-0340-8E5A-E0F05165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8D84-1DAA-B24D-82EA-A94642E3F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A9E6F7-DE48-9A4D-B8D6-2A4E39D3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4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139700" y="152219"/>
            <a:ext cx="11933480" cy="8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nl-NL" dirty="0" err="1"/>
              <a:t>Thanks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listening</a:t>
            </a:r>
            <a:endParaRPr dirty="0"/>
          </a:p>
        </p:txBody>
      </p:sp>
      <p:pic>
        <p:nvPicPr>
          <p:cNvPr id="196" name="Google Shape;196;p17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597"/>
          <a:stretch/>
        </p:blipFill>
        <p:spPr>
          <a:xfrm>
            <a:off x="201083" y="2914089"/>
            <a:ext cx="17399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4378"/>
          <a:stretch/>
        </p:blipFill>
        <p:spPr>
          <a:xfrm>
            <a:off x="1864783" y="2914089"/>
            <a:ext cx="17399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t="13504" r="7464"/>
          <a:stretch/>
        </p:blipFill>
        <p:spPr>
          <a:xfrm>
            <a:off x="3604683" y="2914088"/>
            <a:ext cx="209902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t="5063" r="10659"/>
          <a:stretch/>
        </p:blipFill>
        <p:spPr>
          <a:xfrm>
            <a:off x="5703710" y="2914089"/>
            <a:ext cx="209902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11">
            <a:alphaModFix/>
          </a:blip>
          <a:srcRect t="5621" b="5620"/>
          <a:stretch/>
        </p:blipFill>
        <p:spPr>
          <a:xfrm>
            <a:off x="7802737" y="2914089"/>
            <a:ext cx="2133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6995"/>
          <a:stretch/>
        </p:blipFill>
        <p:spPr>
          <a:xfrm>
            <a:off x="9901764" y="2914088"/>
            <a:ext cx="1930400" cy="191346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/>
          <p:nvPr/>
        </p:nvSpPr>
        <p:spPr>
          <a:xfrm>
            <a:off x="139700" y="4037646"/>
            <a:ext cx="11692464" cy="824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DataLink	@DANS_knaw_nwo	   DANS_knaw_nwo	     E-data &amp; Research       info@dans.knaw.nl	dans.knaw.nl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139700" y="152219"/>
            <a:ext cx="11933480" cy="8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nl-NL" dirty="0" err="1"/>
              <a:t>Housekeeping</a:t>
            </a:r>
            <a:endParaRPr dirty="0"/>
          </a:p>
        </p:txBody>
      </p:sp>
      <p:sp>
        <p:nvSpPr>
          <p:cNvPr id="56" name="Google Shape;56;p2"/>
          <p:cNvSpPr txBox="1">
            <a:spLocks noGrp="1"/>
          </p:cNvSpPr>
          <p:nvPr>
            <p:ph type="body" idx="1"/>
          </p:nvPr>
        </p:nvSpPr>
        <p:spPr>
          <a:xfrm>
            <a:off x="139700" y="1506538"/>
            <a:ext cx="11418316" cy="419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8580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Keep your </a:t>
            </a:r>
            <a:r>
              <a:rPr lang="en-GB" sz="2000" b="1" dirty="0"/>
              <a:t>microphone muted</a:t>
            </a:r>
            <a:r>
              <a:rPr lang="en-GB" sz="2000" dirty="0"/>
              <a:t> and </a:t>
            </a:r>
            <a:r>
              <a:rPr lang="en-GB" sz="2000" b="1" dirty="0"/>
              <a:t>camera off</a:t>
            </a:r>
            <a:r>
              <a:rPr lang="en-GB" sz="2000" dirty="0"/>
              <a:t> during presentations</a:t>
            </a:r>
          </a:p>
          <a:p>
            <a:pPr marL="68580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b="1" dirty="0"/>
              <a:t>Questions?</a:t>
            </a:r>
            <a:r>
              <a:rPr lang="en-GB" sz="2000" dirty="0"/>
              <a:t> Put them in the </a:t>
            </a:r>
            <a:r>
              <a:rPr lang="en-GB" sz="2000" b="1" dirty="0"/>
              <a:t>chat</a:t>
            </a:r>
            <a:r>
              <a:rPr lang="en-GB" sz="2000" dirty="0"/>
              <a:t> during presentations. Raise your hand or use your microphone during the discussion.</a:t>
            </a:r>
            <a:endParaRPr lang="en-GB" sz="2000" b="1" dirty="0"/>
          </a:p>
          <a:p>
            <a:pPr marL="68580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Note that these event </a:t>
            </a:r>
            <a:r>
              <a:rPr lang="en-GB" sz="2000" b="1" dirty="0"/>
              <a:t>presentations</a:t>
            </a:r>
            <a:r>
              <a:rPr lang="en-GB" sz="2000" dirty="0"/>
              <a:t> will be </a:t>
            </a:r>
            <a:r>
              <a:rPr lang="en-GB" sz="2000" b="1" dirty="0"/>
              <a:t>recorded</a:t>
            </a:r>
            <a:r>
              <a:rPr lang="en-GB" sz="2000" dirty="0"/>
              <a:t>, </a:t>
            </a:r>
            <a:r>
              <a:rPr lang="en-GB" sz="2000"/>
              <a:t>presentations will </a:t>
            </a:r>
            <a:r>
              <a:rPr lang="en-GB" sz="2000" dirty="0"/>
              <a:t>be published with authors’ permission</a:t>
            </a:r>
          </a:p>
          <a:p>
            <a:pPr marL="68580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You’re welcome to </a:t>
            </a:r>
            <a:r>
              <a:rPr lang="en-GB" sz="2000" b="1" dirty="0"/>
              <a:t>tweet</a:t>
            </a:r>
            <a:r>
              <a:rPr lang="en-GB" sz="2000" dirty="0"/>
              <a:t> about this event: @</a:t>
            </a:r>
            <a:r>
              <a:rPr lang="en-GB" sz="2000" dirty="0" err="1"/>
              <a:t>dans_knaw_nwo</a:t>
            </a:r>
            <a:endParaRPr lang="en-GB" sz="2000" dirty="0"/>
          </a:p>
          <a:p>
            <a:pPr marL="68580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Please don’t take or publish any </a:t>
            </a:r>
            <a:r>
              <a:rPr lang="en-GB" sz="2000" b="1" dirty="0"/>
              <a:t>screenshots</a:t>
            </a:r>
            <a:r>
              <a:rPr lang="en-GB" sz="2000" dirty="0"/>
              <a:t> of the participants without asking their permission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139700" y="152219"/>
            <a:ext cx="11933480" cy="8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nl-NL" dirty="0" err="1"/>
              <a:t>Programme</a:t>
            </a:r>
            <a:endParaRPr dirty="0"/>
          </a:p>
        </p:txBody>
      </p:sp>
      <p:sp>
        <p:nvSpPr>
          <p:cNvPr id="56" name="Google Shape;56;p2"/>
          <p:cNvSpPr txBox="1">
            <a:spLocks noGrp="1"/>
          </p:cNvSpPr>
          <p:nvPr>
            <p:ph type="body" idx="1"/>
          </p:nvPr>
        </p:nvSpPr>
        <p:spPr>
          <a:xfrm>
            <a:off x="139700" y="1506538"/>
            <a:ext cx="11418316" cy="419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>
              <a:lnSpc>
                <a:spcPct val="150000"/>
              </a:lnSpc>
              <a:tabLst>
                <a:tab pos="2308225" algn="l"/>
              </a:tabLst>
            </a:pPr>
            <a:r>
              <a:rPr lang="en-GB" sz="2000" dirty="0"/>
              <a:t>15.30-15.40 	Welcome and introduction DANS (</a:t>
            </a:r>
            <a:r>
              <a:rPr lang="en-GB" sz="2000" dirty="0" err="1"/>
              <a:t>Femmy</a:t>
            </a:r>
            <a:r>
              <a:rPr lang="en-GB" sz="2000" dirty="0"/>
              <a:t> </a:t>
            </a:r>
            <a:r>
              <a:rPr lang="en-GB" sz="2000" dirty="0" err="1"/>
              <a:t>Admiraal</a:t>
            </a:r>
            <a:r>
              <a:rPr lang="en-GB" sz="2000" dirty="0"/>
              <a:t>)</a:t>
            </a:r>
          </a:p>
          <a:p>
            <a:pPr fontAlgn="base">
              <a:lnSpc>
                <a:spcPct val="150000"/>
              </a:lnSpc>
              <a:tabLst>
                <a:tab pos="2308225" algn="l"/>
              </a:tabLst>
            </a:pPr>
            <a:r>
              <a:rPr lang="en-GB" sz="2000" dirty="0"/>
              <a:t>15.40-16.10	FAIR evaluation of the tools in life sciences (Ammar Ammar)</a:t>
            </a:r>
          </a:p>
          <a:p>
            <a:pPr fontAlgn="base">
              <a:lnSpc>
                <a:spcPct val="150000"/>
              </a:lnSpc>
              <a:tabLst>
                <a:tab pos="2308225" algn="l"/>
              </a:tabLst>
            </a:pPr>
            <a:r>
              <a:rPr lang="en-GB" sz="2000" dirty="0"/>
              <a:t>16.10-16.15	FAIR Aware introduction (</a:t>
            </a:r>
            <a:r>
              <a:rPr lang="en-GB" sz="2000" dirty="0" err="1"/>
              <a:t>Maaike</a:t>
            </a:r>
            <a:r>
              <a:rPr lang="en-GB" sz="2000" dirty="0"/>
              <a:t> </a:t>
            </a:r>
            <a:r>
              <a:rPr lang="en-GB" sz="2000" dirty="0" err="1"/>
              <a:t>Verburg</a:t>
            </a:r>
            <a:r>
              <a:rPr lang="en-GB" sz="2000" dirty="0"/>
              <a:t> &amp; Linas </a:t>
            </a:r>
            <a:r>
              <a:rPr lang="en-GB" sz="2000" dirty="0" err="1"/>
              <a:t>Cepinskas</a:t>
            </a:r>
            <a:r>
              <a:rPr lang="en-GB" sz="2000" dirty="0"/>
              <a:t>)</a:t>
            </a:r>
          </a:p>
          <a:p>
            <a:pPr fontAlgn="base">
              <a:lnSpc>
                <a:spcPct val="150000"/>
              </a:lnSpc>
              <a:tabLst>
                <a:tab pos="2308225" algn="l"/>
              </a:tabLst>
            </a:pPr>
            <a:r>
              <a:rPr lang="en-GB" sz="2000" dirty="0"/>
              <a:t>16.15-16.30	Individual exploration of FAIR-Aware</a:t>
            </a:r>
          </a:p>
          <a:p>
            <a:pPr fontAlgn="base">
              <a:lnSpc>
                <a:spcPct val="150000"/>
              </a:lnSpc>
              <a:tabLst>
                <a:tab pos="2308225" algn="l"/>
              </a:tabLst>
            </a:pPr>
            <a:r>
              <a:rPr lang="en-GB" sz="2000" dirty="0"/>
              <a:t>16.30-16.55	Feedback / discussion (</a:t>
            </a:r>
            <a:r>
              <a:rPr lang="en-GB" sz="2000" dirty="0" err="1"/>
              <a:t>Maaike</a:t>
            </a:r>
            <a:r>
              <a:rPr lang="en-GB" sz="2000" dirty="0"/>
              <a:t> </a:t>
            </a:r>
            <a:r>
              <a:rPr lang="en-GB" sz="2000" dirty="0" err="1"/>
              <a:t>Verburg</a:t>
            </a:r>
            <a:r>
              <a:rPr lang="en-GB" sz="2000" dirty="0"/>
              <a:t> &amp; Linas </a:t>
            </a:r>
            <a:r>
              <a:rPr lang="en-GB" sz="2000" dirty="0" err="1"/>
              <a:t>Cepinskas</a:t>
            </a:r>
            <a:r>
              <a:rPr lang="en-GB" sz="2000" dirty="0"/>
              <a:t>)</a:t>
            </a:r>
          </a:p>
          <a:p>
            <a:pPr fontAlgn="base">
              <a:lnSpc>
                <a:spcPct val="150000"/>
              </a:lnSpc>
              <a:tabLst>
                <a:tab pos="2308225" algn="l"/>
              </a:tabLst>
            </a:pPr>
            <a:r>
              <a:rPr lang="en-GB" sz="2000" dirty="0"/>
              <a:t>16.55-17.00	Wrap up (</a:t>
            </a:r>
            <a:r>
              <a:rPr lang="en-GB" sz="2000" dirty="0" err="1"/>
              <a:t>Femmy</a:t>
            </a:r>
            <a:r>
              <a:rPr lang="en-GB" sz="2000" dirty="0"/>
              <a:t> </a:t>
            </a:r>
            <a:r>
              <a:rPr lang="en-GB" sz="2000" dirty="0" err="1"/>
              <a:t>Admiraal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104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139700" y="152219"/>
            <a:ext cx="11933480" cy="8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 dirty="0"/>
              <a:t>DANS organization 2005-2020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BE775-D8B0-1748-ADAC-373B1F59EA76}"/>
              </a:ext>
            </a:extLst>
          </p:cNvPr>
          <p:cNvGrpSpPr/>
          <p:nvPr/>
        </p:nvGrpSpPr>
        <p:grpSpPr>
          <a:xfrm>
            <a:off x="1431197" y="997660"/>
            <a:ext cx="9236803" cy="5516960"/>
            <a:chOff x="1431197" y="997660"/>
            <a:chExt cx="9236803" cy="5516960"/>
          </a:xfrm>
        </p:grpSpPr>
        <p:pic>
          <p:nvPicPr>
            <p:cNvPr id="5" name="Picture 2" descr="https://lh3.googleusercontent.com/LtCk2KEe2Pybq9TRgq3_aAjBfCuwa7Zq97pdosSaeMiVDMd_bpRfq0dg0MOECWgAXF15X0Jyldvkw4P-D_jAr780Im8aOgL4oq3ZxcopV947bxP-Z6r-ANcE--IIspw4qGCiT902Cee9Vj2l5imT8l_X0qh8m373rCfOLj72a4CECIIjGW25EvpSNO4ODaXIMNnasldA9vnHp8apapVDYMk8JLaWHaXzsp-PkBuUT3cjA774sWqiXatCCBP7uXZe0WvWFfKdDivd6Kwc8vCT8I9SoqlWzf0ANM6uDELjBXsou_L6wRjLRTsYjIUmzXgURyrbCbHD1qgLcRX7S8pSv1_ml9iS1Tkoou2D8Tb5Z_vOuhx8FxMYTDE1o7svpfZfsbVtYfIsCymSVDfXtVPWI3_e180gDK1dgzsNCXtmbsL1D7JDVFcKyfYAI7qfcUy7B-zWh2ncdvbMBIdiL87JVYNUz5yeBnWUJ3We0pnsL_07eAM30euX5v9g6ZiMV87h3VQpVGeYTJn5hLuYvgTjHCUfrx_8UbnzUKsw8u8fDZuCSN1M5dfk5rsLM845Cu6HVUGO0nJHIabbzr5mH6902KgFyu7lgoWExS0l7Yh1e69gLT_P=w1054-h597-no">
              <a:extLst>
                <a:ext uri="{FF2B5EF4-FFF2-40B4-BE49-F238E27FC236}">
                  <a16:creationId xmlns:a16="http://schemas.microsoft.com/office/drawing/2014/main" id="{EEA92438-C31A-1E4D-AB8D-9131E3AF0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97660"/>
              <a:ext cx="9144000" cy="517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A9B2FC54-4F24-7C4A-9A8E-ED4224ACE346}"/>
                </a:ext>
              </a:extLst>
            </p:cNvPr>
            <p:cNvSpPr>
              <a:spLocks/>
            </p:cNvSpPr>
            <p:nvPr/>
          </p:nvSpPr>
          <p:spPr>
            <a:xfrm>
              <a:off x="3188923" y="4138620"/>
              <a:ext cx="2376000" cy="2376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GB" sz="1400" dirty="0">
                  <a:latin typeface="Verdana"/>
                  <a:cs typeface="Verdana"/>
                </a:rPr>
                <a:t>Institute of Dutch Academy and Research </a:t>
              </a:r>
              <a:r>
                <a:rPr lang="en-GB" sz="1400" dirty="0"/>
                <a:t>F</a:t>
              </a:r>
              <a:r>
                <a:rPr lang="en-GB" sz="1400" dirty="0">
                  <a:latin typeface="Verdana"/>
                  <a:cs typeface="Verdana"/>
                </a:rPr>
                <a:t>unding </a:t>
              </a:r>
              <a:r>
                <a:rPr lang="en-GB" sz="1400" dirty="0"/>
                <a:t>O</a:t>
              </a:r>
              <a:r>
                <a:rPr lang="en-GB" sz="1400" dirty="0">
                  <a:latin typeface="Verdana"/>
                  <a:cs typeface="Verdana"/>
                </a:rPr>
                <a:t>rganisation (KNAW &amp; NWO) since 2005</a:t>
              </a: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6E0A867-EDC7-174D-B8AC-816F2E682F16}"/>
                </a:ext>
              </a:extLst>
            </p:cNvPr>
            <p:cNvSpPr>
              <a:spLocks/>
            </p:cNvSpPr>
            <p:nvPr/>
          </p:nvSpPr>
          <p:spPr>
            <a:xfrm>
              <a:off x="1431197" y="1208947"/>
              <a:ext cx="2592000" cy="2592000"/>
            </a:xfrm>
            <a:prstGeom prst="ellipse">
              <a:avLst/>
            </a:prstGeom>
            <a:gradFill flip="none" rotWithShape="1">
              <a:gsLst>
                <a:gs pos="43000">
                  <a:srgbClr val="FF0000"/>
                </a:gs>
                <a:gs pos="100000">
                  <a:srgbClr val="CCFFCC"/>
                </a:gs>
              </a:gsLst>
              <a:lin ang="4740000" scaled="0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GB" dirty="0"/>
                <a:t>Mission: promote and provide permanent access to digital research resources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682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7621-7A4C-1E4B-9B6B-838AD362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Focus on FAIR (2021-2025): three pillars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378D5-6CFB-EB4E-847C-D419DD383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0" y="2249132"/>
            <a:ext cx="2466409" cy="235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9C003-987B-EA41-B700-FCED475E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32" y="2249132"/>
            <a:ext cx="2359736" cy="235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744F4-8C72-7142-B345-8B4B8374A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378" y="2249132"/>
            <a:ext cx="2372423" cy="235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89F6A3-311E-DA4F-B2DB-54031E264BF3}"/>
              </a:ext>
            </a:extLst>
          </p:cNvPr>
          <p:cNvSpPr txBox="1"/>
          <p:nvPr/>
        </p:nvSpPr>
        <p:spPr>
          <a:xfrm>
            <a:off x="8539498" y="4934466"/>
            <a:ext cx="281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400" dirty="0">
                <a:solidFill>
                  <a:srgbClr val="FF0000"/>
                </a:solidFill>
              </a:rPr>
              <a:t>Active collaborator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321BD-9349-564C-976C-386C2114F17D}"/>
              </a:ext>
            </a:extLst>
          </p:cNvPr>
          <p:cNvSpPr txBox="1"/>
          <p:nvPr/>
        </p:nvSpPr>
        <p:spPr>
          <a:xfrm>
            <a:off x="4843726" y="4934466"/>
            <a:ext cx="281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>
                <a:solidFill>
                  <a:srgbClr val="FF0000"/>
                </a:solidFill>
              </a:rPr>
              <a:t>Versatile repository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D4BA6-3B10-4143-BE09-B4C41D8E3528}"/>
              </a:ext>
            </a:extLst>
          </p:cNvPr>
          <p:cNvSpPr txBox="1"/>
          <p:nvPr/>
        </p:nvSpPr>
        <p:spPr>
          <a:xfrm>
            <a:off x="975252" y="4934466"/>
            <a:ext cx="281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>
                <a:solidFill>
                  <a:srgbClr val="FF0000"/>
                </a:solidFill>
              </a:rPr>
              <a:t>Centre of Expertise</a:t>
            </a:r>
          </a:p>
        </p:txBody>
      </p:sp>
    </p:spTree>
    <p:extLst>
      <p:ext uri="{BB962C8B-B14F-4D97-AF65-F5344CB8AC3E}">
        <p14:creationId xmlns:p14="http://schemas.microsoft.com/office/powerpoint/2010/main" val="238242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4E7D-F66C-464B-AE5E-05549EE8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National Centre of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62DC-E202-D64E-BA1F-3F5AA7B8BC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343" y="1859658"/>
            <a:ext cx="9270077" cy="3713163"/>
          </a:xfrm>
        </p:spPr>
        <p:txBody>
          <a:bodyPr>
            <a:normAutofit/>
          </a:bodyPr>
          <a:lstStyle/>
          <a:p>
            <a:r>
              <a:rPr lang="en-GB" sz="2000" dirty="0"/>
              <a:t>Research Data Management experts</a:t>
            </a:r>
          </a:p>
          <a:p>
            <a:endParaRPr lang="en-GB" sz="2000" dirty="0"/>
          </a:p>
          <a:p>
            <a:r>
              <a:rPr lang="en-GB" sz="2000" dirty="0"/>
              <a:t>Focus on k</a:t>
            </a:r>
            <a:r>
              <a:rPr lang="en-NL" sz="2000" dirty="0"/>
              <a:t>nowledge transfer to national level</a:t>
            </a:r>
          </a:p>
          <a:p>
            <a:endParaRPr lang="en-NL" sz="2000" dirty="0"/>
          </a:p>
          <a:p>
            <a:r>
              <a:rPr lang="en-GB" sz="2000" dirty="0"/>
              <a:t>B</a:t>
            </a:r>
            <a:r>
              <a:rPr lang="en-NL" sz="2000" dirty="0"/>
              <a:t>usiness intelligence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3AC72-8635-6C45-9F7D-16921CF5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979" y="260675"/>
            <a:ext cx="1990643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36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BE2A-7019-2246-97CB-3E38A904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Versatile repository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C8F23E-154E-EA4A-B048-C3814E1492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19446" y="1244243"/>
            <a:ext cx="5129012" cy="483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1EEB2-27F9-904C-8EC0-F35C91DA7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999" y="250197"/>
            <a:ext cx="198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A20FCB-F675-BD45-8EF6-CBD434A68FE0}"/>
              </a:ext>
            </a:extLst>
          </p:cNvPr>
          <p:cNvSpPr txBox="1">
            <a:spLocks/>
          </p:cNvSpPr>
          <p:nvPr/>
        </p:nvSpPr>
        <p:spPr>
          <a:xfrm>
            <a:off x="5632911" y="2907167"/>
            <a:ext cx="6796260" cy="249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charset="0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sz="2000" dirty="0"/>
              <a:t>Technological foundation: </a:t>
            </a:r>
            <a:r>
              <a:rPr lang="en-GB" sz="2000" dirty="0" err="1"/>
              <a:t>Dataverse</a:t>
            </a:r>
            <a:endParaRPr lang="en-GB" sz="2000" dirty="0"/>
          </a:p>
          <a:p>
            <a:endParaRPr lang="en-GB" sz="2000" dirty="0"/>
          </a:p>
          <a:p>
            <a:r>
              <a:rPr lang="nl-NL" sz="2000" dirty="0" err="1"/>
              <a:t>Four</a:t>
            </a:r>
            <a:r>
              <a:rPr lang="nl-NL" sz="2000" dirty="0"/>
              <a:t> domain-</a:t>
            </a:r>
            <a:r>
              <a:rPr lang="nl-NL" sz="2000" dirty="0" err="1"/>
              <a:t>specific</a:t>
            </a:r>
            <a:r>
              <a:rPr lang="nl-NL" sz="2000" dirty="0"/>
              <a:t> Data Stations</a:t>
            </a:r>
            <a:endParaRPr lang="en-NL" sz="2000" dirty="0"/>
          </a:p>
          <a:p>
            <a:endParaRPr lang="en-NL" sz="2000" dirty="0"/>
          </a:p>
          <a:p>
            <a:r>
              <a:rPr lang="nl-NL" sz="2000" dirty="0"/>
              <a:t>Services: </a:t>
            </a:r>
            <a:r>
              <a:rPr lang="nl-NL" sz="2000" dirty="0" err="1"/>
              <a:t>DataverseNL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Data </a:t>
            </a:r>
            <a:r>
              <a:rPr lang="nl-NL" sz="2000" dirty="0" err="1"/>
              <a:t>Vault</a:t>
            </a:r>
            <a:r>
              <a:rPr lang="nl-NL" sz="2000" dirty="0"/>
              <a:t> Station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48289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4TU.ResearchData - Browse">
            <a:extLst>
              <a:ext uri="{FF2B5EF4-FFF2-40B4-BE49-F238E27FC236}">
                <a16:creationId xmlns:a16="http://schemas.microsoft.com/office/drawing/2014/main" id="{24688D06-2662-5741-AEBD-01CFBC5A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35" y="3531737"/>
            <a:ext cx="3365500" cy="18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5F5F-A579-E74B-8A62-C8428E0666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652" y="1488117"/>
            <a:ext cx="4059462" cy="432000"/>
          </a:xfrm>
          <a:noFill/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NL" sz="1500" b="1" dirty="0">
                <a:solidFill>
                  <a:srgbClr val="FF0000"/>
                </a:solidFill>
              </a:rPr>
              <a:t>Main national service 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DFCB-FF3D-3245-8C00-410B89D1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Active collaborator</a:t>
            </a:r>
          </a:p>
        </p:txBody>
      </p:sp>
      <p:pic>
        <p:nvPicPr>
          <p:cNvPr id="3074" name="Picture 2" descr="SURF – ICT-samenwerkingsorganisatie van het onderwijs en onderzoek in  Nederland">
            <a:extLst>
              <a:ext uri="{FF2B5EF4-FFF2-40B4-BE49-F238E27FC236}">
                <a16:creationId xmlns:a16="http://schemas.microsoft.com/office/drawing/2014/main" id="{A5859C06-5FB8-FD4D-97EF-D76B87F4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" y="2721103"/>
            <a:ext cx="2070100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me - EASY">
            <a:extLst>
              <a:ext uri="{FF2B5EF4-FFF2-40B4-BE49-F238E27FC236}">
                <a16:creationId xmlns:a16="http://schemas.microsoft.com/office/drawing/2014/main" id="{FBBC8933-7BF1-0D4F-97D0-8A39BCEE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0" y="2168136"/>
            <a:ext cx="257175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therlands eScience Center Knowledge Base">
            <a:extLst>
              <a:ext uri="{FF2B5EF4-FFF2-40B4-BE49-F238E27FC236}">
                <a16:creationId xmlns:a16="http://schemas.microsoft.com/office/drawing/2014/main" id="{BD7913F5-50A2-D64C-BA48-30F07020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" y="4047226"/>
            <a:ext cx="3365500" cy="7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DISSEI Open Data Infrastructure for Social Science and Economic  Innovations | Erasmus School of Social and Behavioural Sciences | Erasmus  University Rotterdam">
            <a:extLst>
              <a:ext uri="{FF2B5EF4-FFF2-40B4-BE49-F238E27FC236}">
                <a16:creationId xmlns:a16="http://schemas.microsoft.com/office/drawing/2014/main" id="{7C595733-669E-0F4C-8D84-58123AB46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7" y="2261287"/>
            <a:ext cx="28257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ARIAH | IISG">
            <a:extLst>
              <a:ext uri="{FF2B5EF4-FFF2-40B4-BE49-F238E27FC236}">
                <a16:creationId xmlns:a16="http://schemas.microsoft.com/office/drawing/2014/main" id="{A2333B91-CCD2-BD4D-8589-0B8126D9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7" y="2821692"/>
            <a:ext cx="3187700" cy="10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utch Techcentre for Lifesciences (DTL) - Laboratorium.nl Laboratorium.nl">
            <a:extLst>
              <a:ext uri="{FF2B5EF4-FFF2-40B4-BE49-F238E27FC236}">
                <a16:creationId xmlns:a16="http://schemas.microsoft.com/office/drawing/2014/main" id="{22BE4290-41A5-3D4D-92DD-28E62F13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45" y="3472542"/>
            <a:ext cx="2571750" cy="9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AED13D-520C-E147-9CEE-A4D81B7F1851}"/>
              </a:ext>
            </a:extLst>
          </p:cNvPr>
          <p:cNvSpPr txBox="1"/>
          <p:nvPr/>
        </p:nvSpPr>
        <p:spPr>
          <a:xfrm>
            <a:off x="1397002" y="5312228"/>
            <a:ext cx="9261473" cy="749300"/>
          </a:xfrm>
          <a:prstGeom prst="rect">
            <a:avLst/>
          </a:prstGeom>
          <a:noFill/>
          <a:ln>
            <a:solidFill>
              <a:srgbClr val="FF2600"/>
            </a:solidFill>
          </a:ln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pic>
        <p:nvPicPr>
          <p:cNvPr id="3090" name="Picture 18" descr="23 Things Revisited Field Guides to Research Data Management | RDA">
            <a:extLst>
              <a:ext uri="{FF2B5EF4-FFF2-40B4-BE49-F238E27FC236}">
                <a16:creationId xmlns:a16="http://schemas.microsoft.com/office/drawing/2014/main" id="{911F5BA7-89B7-A843-B7C7-477EB441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384293"/>
            <a:ext cx="2825751" cy="6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DNL | Essentials 4 Data Support | RDNL - Essentials 4 Data Support">
            <a:extLst>
              <a:ext uri="{FF2B5EF4-FFF2-40B4-BE49-F238E27FC236}">
                <a16:creationId xmlns:a16="http://schemas.microsoft.com/office/drawing/2014/main" id="{B5517719-2AC0-324B-834D-70D88BCD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5398959"/>
            <a:ext cx="1987550" cy="5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Open Science Festival – Meet | Share | Inspire | Care">
            <a:extLst>
              <a:ext uri="{FF2B5EF4-FFF2-40B4-BE49-F238E27FC236}">
                <a16:creationId xmlns:a16="http://schemas.microsoft.com/office/drawing/2014/main" id="{1CDC1594-3EA7-FF43-A2D7-53D1B8A8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5351277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82DA8-ABFB-124E-B782-F360AC086E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9716" y="185473"/>
            <a:ext cx="2069508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8262D-ADD9-8E4C-B7CE-DFCC4ECBF7F0}"/>
              </a:ext>
            </a:extLst>
          </p:cNvPr>
          <p:cNvSpPr txBox="1"/>
          <p:nvPr/>
        </p:nvSpPr>
        <p:spPr>
          <a:xfrm>
            <a:off x="5345642" y="1484500"/>
            <a:ext cx="4409017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NL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domain specific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282540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FC43-E9CE-8043-A92D-736141CB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Active collaborator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AE204-5E69-6342-85F0-28ACBF09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16" y="185473"/>
            <a:ext cx="2069508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AIRsFAIR">
            <a:extLst>
              <a:ext uri="{FF2B5EF4-FFF2-40B4-BE49-F238E27FC236}">
                <a16:creationId xmlns:a16="http://schemas.microsoft.com/office/drawing/2014/main" id="{666E1A6B-6294-F540-B8FA-BF9FB1DBAD32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1853611"/>
            <a:ext cx="4241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1871A-488E-5343-9007-92EB00476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188" y="4128090"/>
            <a:ext cx="3630385" cy="1502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DC749-AC3A-8541-AE6F-D12090C3C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173" y="2863906"/>
            <a:ext cx="5459021" cy="11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275</Words>
  <Application>Microsoft Macintosh PowerPoint</Application>
  <PresentationFormat>Widescreen</PresentationFormat>
  <Paragraphs>43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Office Theme</vt:lpstr>
      <vt:lpstr>PowerPoint Presentation</vt:lpstr>
      <vt:lpstr>Housekeeping</vt:lpstr>
      <vt:lpstr>Programme</vt:lpstr>
      <vt:lpstr>DANS organization 2005-2020</vt:lpstr>
      <vt:lpstr>Focus on FAIR (2021-2025): three pillars</vt:lpstr>
      <vt:lpstr>National Centre of Expertise</vt:lpstr>
      <vt:lpstr>Versatile repository</vt:lpstr>
      <vt:lpstr>Active collaborator</vt:lpstr>
      <vt:lpstr>Active collaborator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Bosschaert</dc:creator>
  <cp:lastModifiedBy>Microsoft Office User</cp:lastModifiedBy>
  <cp:revision>26</cp:revision>
  <dcterms:created xsi:type="dcterms:W3CDTF">2020-12-10T09:39:37Z</dcterms:created>
  <dcterms:modified xsi:type="dcterms:W3CDTF">2021-11-25T10:32:18Z</dcterms:modified>
</cp:coreProperties>
</file>